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9" r:id="rId5"/>
    <p:sldId id="261" r:id="rId6"/>
    <p:sldId id="268" r:id="rId7"/>
    <p:sldId id="270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5A77A6-2761-4001-BE40-49503975A8F9}" type="datetimeFigureOut">
              <a:rPr lang="lt-LT" smtClean="0"/>
              <a:pPr/>
              <a:t>2024-01-12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141C93D-834C-44ED-8ED5-372E3E8E2A0D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lt-LT" b="1" dirty="0" smtClean="0"/>
              <a:t>Žolės riedulys LT_2024</a:t>
            </a:r>
            <a:br>
              <a:rPr lang="lt-LT" b="1" dirty="0" smtClean="0"/>
            </a:br>
            <a:r>
              <a:rPr lang="lt-LT" sz="2200" dirty="0" smtClean="0"/>
              <a:t>(salės sezonas)</a:t>
            </a:r>
            <a:endParaRPr lang="lt-LT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endParaRPr lang="lt-LT" dirty="0" smtClean="0"/>
          </a:p>
          <a:p>
            <a:pPr algn="r"/>
            <a:endParaRPr lang="lt-LT" dirty="0"/>
          </a:p>
          <a:p>
            <a:pPr algn="r"/>
            <a:endParaRPr lang="lt-LT" dirty="0" smtClean="0"/>
          </a:p>
          <a:p>
            <a:pPr algn="r"/>
            <a:r>
              <a:rPr lang="lt-LT" dirty="0" smtClean="0">
                <a:solidFill>
                  <a:srgbClr val="858585"/>
                </a:solidFill>
              </a:rPr>
              <a:t>Gairės teisėjams ir sekretoriatui</a:t>
            </a:r>
          </a:p>
          <a:p>
            <a:pPr algn="r"/>
            <a:endParaRPr lang="lt-L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7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864096"/>
          </a:xfrm>
        </p:spPr>
        <p:txBody>
          <a:bodyPr>
            <a:normAutofit/>
          </a:bodyPr>
          <a:lstStyle/>
          <a:p>
            <a:r>
              <a:rPr lang="lt-LT" dirty="0" smtClean="0"/>
              <a:t>Kortelių strategija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340768"/>
            <a:ext cx="6777317" cy="4824536"/>
          </a:xfrm>
        </p:spPr>
        <p:txBody>
          <a:bodyPr>
            <a:noAutofit/>
          </a:bodyPr>
          <a:lstStyle/>
          <a:p>
            <a:pPr algn="just"/>
            <a:r>
              <a:rPr lang="lt-LT" sz="1050" u="sng" dirty="0" smtClean="0">
                <a:solidFill>
                  <a:schemeClr val="bg2">
                    <a:lumMod val="50000"/>
                  </a:schemeClr>
                </a:solidFill>
              </a:rPr>
              <a:t>Įspėjimas Švilpuku</a:t>
            </a:r>
            <a:r>
              <a:rPr lang="lt-LT" sz="105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just">
              <a:buFontTx/>
              <a:buChar char="-"/>
            </a:pP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Sąmoningas trukdymas greitai įžaisti kamuoliuką po švilpuko (pirmas kartas).</a:t>
            </a:r>
          </a:p>
          <a:p>
            <a:pPr algn="just">
              <a:buFontTx/>
              <a:buChar char="-"/>
            </a:pP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Nėra 3 metrų (pirmas kartas).</a:t>
            </a:r>
          </a:p>
          <a:p>
            <a:pPr algn="just">
              <a:buFontTx/>
              <a:buChar char="-"/>
            </a:pP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Pakartotinas nusižengimas savo aikštės pusėje – </a:t>
            </a:r>
            <a:r>
              <a:rPr lang="lt-LT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skiriamas 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MK.</a:t>
            </a:r>
          </a:p>
          <a:p>
            <a:pPr marL="68580" indent="0" algn="just">
              <a:buNone/>
            </a:pP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Aikštelėje – tos pačios komandos 7 žaidėjai . Sustabdomas laikas – suvaldoma situacija – žaidimas pradedamas MAŽUOJU KAMPIN</a:t>
            </a:r>
            <a:r>
              <a:rPr lang="lt-LT" sz="1050" dirty="0" smtClean="0">
                <a:solidFill>
                  <a:srgbClr val="858585"/>
                </a:solidFill>
              </a:rPr>
              <a:t>IU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į nusižengusiųjų vartus.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lt-LT" sz="1050" u="sng" dirty="0" smtClean="0">
                <a:solidFill>
                  <a:schemeClr val="bg2">
                    <a:lumMod val="50000"/>
                  </a:schemeClr>
                </a:solidFill>
              </a:rPr>
              <a:t>Žalia kortelė (toliau-ŽK):</a:t>
            </a:r>
          </a:p>
          <a:p>
            <a:pPr algn="just">
              <a:buFontTx/>
              <a:buChar char="-"/>
            </a:pPr>
            <a:r>
              <a:rPr lang="lt-LT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Sąmoningas trukdymas greitai įžaisti kamuoliuką po švilpuko su mažu poveikiu žaidimui.</a:t>
            </a:r>
          </a:p>
          <a:p>
            <a:pPr algn="just">
              <a:buFontTx/>
              <a:buChar char="-"/>
            </a:pP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Nėra 3 metrų su mažu poveikiu žaidimui.</a:t>
            </a:r>
          </a:p>
          <a:p>
            <a:pPr algn="just">
              <a:buFontTx/>
              <a:buChar char="-"/>
            </a:pP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Sąmoningas laiko švaistymas (</a:t>
            </a:r>
            <a:r>
              <a:rPr lang="lt-LT" sz="105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pvz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vis kreipiantis į teisėją ir </a:t>
            </a:r>
            <a:r>
              <a:rPr lang="lt-LT" sz="105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kt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.).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lt-LT" sz="1050" u="sng" dirty="0" smtClean="0">
                <a:solidFill>
                  <a:schemeClr val="bg2">
                    <a:lumMod val="50000"/>
                  </a:schemeClr>
                </a:solidFill>
              </a:rPr>
              <a:t>Geltona kortelė (toliau-GK)–  nuo 2 min:</a:t>
            </a:r>
          </a:p>
          <a:p>
            <a:pPr algn="just">
              <a:buFontTx/>
              <a:buChar char="-"/>
            </a:pPr>
            <a:r>
              <a:rPr lang="lt-LT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Sąmoningas trukdymas greitai įžaisti kamuoliuką po švilpuko su 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dideliu poveikiu žaidimui, ar jau parodžius ŽK.</a:t>
            </a:r>
            <a:endParaRPr lang="lt-LT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lt-LT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Nėra 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metrų su </a:t>
            </a:r>
            <a:r>
              <a:rPr lang="lt-LT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dideliu poveikiu žaidimui, ar jau parodžius ŽK.</a:t>
            </a:r>
          </a:p>
          <a:p>
            <a:pPr algn="just">
              <a:buFontTx/>
              <a:buChar char="-"/>
            </a:pPr>
            <a:r>
              <a:rPr lang="lt-LT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Sąmoningas laiko švaistymas (</a:t>
            </a:r>
            <a:r>
              <a:rPr lang="lt-LT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pvz</a:t>
            </a:r>
            <a:r>
              <a:rPr lang="lt-LT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vis kreipiantis į teisėją ir </a:t>
            </a:r>
            <a:r>
              <a:rPr lang="lt-LT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kt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.) su </a:t>
            </a:r>
            <a:r>
              <a:rPr lang="lt-LT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dideliu poveikiu žaidimui, ar jau parodžius ŽK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Fizinės pražangos – grubus žaidimas lazda. </a:t>
            </a:r>
          </a:p>
          <a:p>
            <a:pPr algn="just">
              <a:buFontTx/>
              <a:buChar char="-"/>
            </a:pP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Bandymas aktyviai žaidžiant kūnu atimti-perimti kamuolį, kai žaidėjas nėra nugriaunamas, bet įžvelgiama di</a:t>
            </a:r>
            <a:r>
              <a:rPr lang="lt-LT" sz="1050" dirty="0" smtClean="0">
                <a:solidFill>
                  <a:srgbClr val="858585"/>
                </a:solidFill>
              </a:rPr>
              <a:t>del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ė rizika.</a:t>
            </a:r>
          </a:p>
          <a:p>
            <a:pPr algn="just"/>
            <a:r>
              <a:rPr lang="lt-LT" sz="1050" u="sng" dirty="0" smtClean="0">
                <a:solidFill>
                  <a:schemeClr val="bg2">
                    <a:lumMod val="50000"/>
                  </a:schemeClr>
                </a:solidFill>
              </a:rPr>
              <a:t>GK </a:t>
            </a:r>
            <a:r>
              <a:rPr lang="en-US" sz="1050" u="sng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en-US" sz="1050" u="sng" dirty="0">
                <a:solidFill>
                  <a:schemeClr val="bg2">
                    <a:lumMod val="50000"/>
                  </a:schemeClr>
                </a:solidFill>
              </a:rPr>
              <a:t>10 </a:t>
            </a:r>
            <a:r>
              <a:rPr lang="lt-LT" sz="1050" u="sng" dirty="0" smtClean="0">
                <a:solidFill>
                  <a:schemeClr val="bg2">
                    <a:lumMod val="50000"/>
                  </a:schemeClr>
                </a:solidFill>
              </a:rPr>
              <a:t>minučių</a:t>
            </a:r>
          </a:p>
          <a:p>
            <a:pPr algn="just">
              <a:buFontTx/>
              <a:buChar char="-"/>
            </a:pP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Fizinė pražanga – pavojingas ir ciniškas žaidimas lazda; sąmoningas stūmimas kūnu, ar pakelta lazda.</a:t>
            </a:r>
          </a:p>
          <a:p>
            <a:pPr algn="just">
              <a:buFontTx/>
              <a:buChar char="-"/>
            </a:pPr>
            <a:r>
              <a:rPr lang="lt-LT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Bandymas aktyviai žaidžiant kūnu atimti-perimti 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kamuolį</a:t>
            </a:r>
            <a:r>
              <a:rPr lang="lt-LT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kai 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žaidėjas yra pargriaunamas (gynėjui ir puolėjui).</a:t>
            </a: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lt-LT" sz="105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Kai tam pačiam žaidėjui parodoma antroji GK (už skirtingą </a:t>
            </a:r>
            <a:r>
              <a:rPr lang="lt-LT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pražangą</a:t>
            </a:r>
            <a:r>
              <a:rPr lang="lt-LT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), skiriamas laikas ilgesnis nei 2 minutės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1200" b="1" dirty="0"/>
          </a:p>
          <a:p>
            <a:endParaRPr lang="lt-LT" sz="1200" b="1" u="sng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33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IŠVADOS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3508977"/>
          </a:xfrm>
        </p:spPr>
        <p:txBody>
          <a:bodyPr>
            <a:normAutofit fontScale="92500"/>
          </a:bodyPr>
          <a:lstStyle/>
          <a:p>
            <a:r>
              <a:rPr lang="lt-LT" sz="2200" dirty="0" smtClean="0">
                <a:solidFill>
                  <a:srgbClr val="858585"/>
                </a:solidFill>
              </a:rPr>
              <a:t>Išlikime budrūs ir sąmoningi. </a:t>
            </a:r>
          </a:p>
          <a:p>
            <a:r>
              <a:rPr lang="lt-LT" sz="2200" dirty="0" smtClean="0">
                <a:solidFill>
                  <a:srgbClr val="858585"/>
                </a:solidFill>
              </a:rPr>
              <a:t>Supraskime savo vaidmenį rungtynių metu.</a:t>
            </a:r>
          </a:p>
          <a:p>
            <a:r>
              <a:rPr lang="lt-LT" sz="2200" dirty="0" smtClean="0">
                <a:solidFill>
                  <a:srgbClr val="858585"/>
                </a:solidFill>
              </a:rPr>
              <a:t>Laiku atpažinkime nusižengimus žaidime. Imkimės atitinkamų veiksmų.</a:t>
            </a:r>
          </a:p>
          <a:p>
            <a:r>
              <a:rPr lang="lt-LT" sz="2200" dirty="0" smtClean="0">
                <a:solidFill>
                  <a:srgbClr val="858585"/>
                </a:solidFill>
              </a:rPr>
              <a:t>Skatinkime greitą</a:t>
            </a:r>
            <a:r>
              <a:rPr lang="lt-LT" sz="2200" dirty="0">
                <a:solidFill>
                  <a:srgbClr val="858585"/>
                </a:solidFill>
              </a:rPr>
              <a:t>, atvirą </a:t>
            </a:r>
            <a:r>
              <a:rPr lang="lt-LT" sz="2200" dirty="0" smtClean="0">
                <a:solidFill>
                  <a:srgbClr val="858585"/>
                </a:solidFill>
              </a:rPr>
              <a:t>žaidimą, </a:t>
            </a:r>
            <a:r>
              <a:rPr lang="lt-LT" sz="2200" dirty="0">
                <a:solidFill>
                  <a:srgbClr val="858585"/>
                </a:solidFill>
              </a:rPr>
              <a:t>saugant </a:t>
            </a:r>
            <a:r>
              <a:rPr lang="lt-LT" sz="2200" dirty="0" smtClean="0">
                <a:solidFill>
                  <a:srgbClr val="858585"/>
                </a:solidFill>
              </a:rPr>
              <a:t>gerus žaidėjų įgūdžius, kontroliuojant (gal labiau tiktų vadovauti,</a:t>
            </a:r>
            <a:r>
              <a:rPr lang="sv-SE" sz="2200" dirty="0" smtClean="0">
                <a:solidFill>
                  <a:srgbClr val="858585"/>
                </a:solidFill>
              </a:rPr>
              <a:t> valdyti</a:t>
            </a:r>
            <a:r>
              <a:rPr lang="lt-LT" sz="2200" dirty="0" smtClean="0">
                <a:solidFill>
                  <a:srgbClr val="858585"/>
                </a:solidFill>
              </a:rPr>
              <a:t> nei kontroliuoti</a:t>
            </a:r>
            <a:r>
              <a:rPr lang="sv-SE" sz="2200" dirty="0">
                <a:solidFill>
                  <a:srgbClr val="858585"/>
                </a:solidFill>
              </a:rPr>
              <a:t>?</a:t>
            </a:r>
            <a:r>
              <a:rPr lang="lt-LT" sz="2200" dirty="0" smtClean="0">
                <a:solidFill>
                  <a:srgbClr val="858585"/>
                </a:solidFill>
              </a:rPr>
              <a:t>) - išvengiame erzinančio </a:t>
            </a:r>
            <a:r>
              <a:rPr lang="lt-LT" sz="2200" dirty="0">
                <a:solidFill>
                  <a:srgbClr val="858585"/>
                </a:solidFill>
              </a:rPr>
              <a:t>ir </a:t>
            </a:r>
            <a:r>
              <a:rPr lang="lt-LT" sz="2200" dirty="0" smtClean="0">
                <a:solidFill>
                  <a:srgbClr val="858585"/>
                </a:solidFill>
              </a:rPr>
              <a:t>nereikalingo šurmulio (teisėjų ir žaidėjų).</a:t>
            </a:r>
          </a:p>
          <a:p>
            <a:r>
              <a:rPr lang="lt-LT" sz="2200" dirty="0" smtClean="0">
                <a:solidFill>
                  <a:srgbClr val="858585"/>
                </a:solidFill>
              </a:rPr>
              <a:t>Mūsų „slaptažodis“ – BENDRAVIMAS.</a:t>
            </a:r>
          </a:p>
          <a:p>
            <a:r>
              <a:rPr lang="lt-LT" sz="2200" dirty="0" smtClean="0">
                <a:solidFill>
                  <a:srgbClr val="858585"/>
                </a:solidFill>
              </a:rPr>
              <a:t>Būkime savimi</a:t>
            </a:r>
            <a:r>
              <a:rPr lang="en-US" sz="2200" dirty="0" smtClean="0">
                <a:solidFill>
                  <a:srgbClr val="858585"/>
                </a:solidFill>
              </a:rPr>
              <a:t>!</a:t>
            </a:r>
            <a:r>
              <a:rPr lang="lt-LT" sz="2200" dirty="0" smtClean="0">
                <a:solidFill>
                  <a:srgbClr val="858585"/>
                </a:solidFill>
              </a:rPr>
              <a:t> Tikėkime savimi</a:t>
            </a:r>
            <a:r>
              <a:rPr lang="en-US" sz="2200" dirty="0" smtClean="0">
                <a:solidFill>
                  <a:srgbClr val="858585"/>
                </a:solidFill>
              </a:rPr>
              <a:t>!</a:t>
            </a:r>
            <a:r>
              <a:rPr lang="lt-LT" sz="2200" dirty="0" smtClean="0">
                <a:solidFill>
                  <a:srgbClr val="858585"/>
                </a:solidFill>
              </a:rPr>
              <a:t> Esame </a:t>
            </a:r>
            <a:r>
              <a:rPr lang="lt-LT" sz="2200" dirty="0">
                <a:solidFill>
                  <a:srgbClr val="858585"/>
                </a:solidFill>
              </a:rPr>
              <a:t>čia – ne  </a:t>
            </a:r>
            <a:r>
              <a:rPr lang="lt-LT" sz="2200" dirty="0" smtClean="0">
                <a:solidFill>
                  <a:srgbClr val="858585"/>
                </a:solidFill>
              </a:rPr>
              <a:t>veltui</a:t>
            </a:r>
            <a:r>
              <a:rPr lang="en-US" sz="2200" dirty="0" smtClean="0">
                <a:solidFill>
                  <a:srgbClr val="858585"/>
                </a:solidFill>
              </a:rPr>
              <a:t>!</a:t>
            </a:r>
            <a:endParaRPr lang="lt-LT" sz="2200" dirty="0">
              <a:solidFill>
                <a:srgbClr val="858585"/>
              </a:solidFill>
            </a:endParaRPr>
          </a:p>
          <a:p>
            <a:endParaRPr lang="lt-LT" b="1" dirty="0" smtClean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7841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Teisėjavimo ir sekretoriavimo etika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fontScale="55000" lnSpcReduction="20000"/>
          </a:bodyPr>
          <a:lstStyle/>
          <a:p>
            <a:pPr marL="68580" indent="0" algn="ctr">
              <a:lnSpc>
                <a:spcPct val="120000"/>
              </a:lnSpc>
              <a:buNone/>
            </a:pPr>
            <a:r>
              <a:rPr lang="lt-L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Siekdami užtikrinti skaidrų, patrauklų ir progresuojantį riedulį teisėjai ir visi oficialūs asmenys, privalome:</a:t>
            </a:r>
          </a:p>
          <a:p>
            <a:pPr marL="68580" indent="0" algn="just">
              <a:lnSpc>
                <a:spcPct val="120000"/>
              </a:lnSpc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Maksimaliai gerai atlikti savo darbą aikštelėje ir už jos ribų. 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Darbe ir bendravime vadovautis pagarba ir sportine etika.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Netoleruoti nesportinio elgesio ir/ar veiksmų tiek savo, tiek aplinkinių atžvilgiu. </a:t>
            </a:r>
          </a:p>
          <a:p>
            <a:pPr algn="just">
              <a:lnSpc>
                <a:spcPct val="120000"/>
              </a:lnSpc>
              <a:buNone/>
            </a:pPr>
            <a:endParaRPr lang="lt-LT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Reaguo</a:t>
            </a:r>
            <a:r>
              <a:rPr lang="sv-SE" dirty="0" smtClean="0">
                <a:solidFill>
                  <a:srgbClr val="858585"/>
                </a:solidFill>
              </a:rPr>
              <a:t>ti </a:t>
            </a:r>
            <a:r>
              <a:rPr lang="lt-LT" dirty="0" smtClean="0">
                <a:solidFill>
                  <a:srgbClr val="858585"/>
                </a:solidFill>
              </a:rPr>
              <a:t>ir valdy</a:t>
            </a:r>
            <a:r>
              <a:rPr lang="sv-SE" dirty="0" smtClean="0">
                <a:solidFill>
                  <a:srgbClr val="858585"/>
                </a:solidFill>
              </a:rPr>
              <a:t>ti</a:t>
            </a:r>
            <a:r>
              <a:rPr lang="lt-LT" dirty="0" smtClean="0">
                <a:solidFill>
                  <a:srgbClr val="858585"/>
                </a:solidFill>
              </a:rPr>
              <a:t> situaciją nuo pat pirmos sekundės, nes </a:t>
            </a:r>
            <a:r>
              <a:rPr lang="lt-LT" b="1" i="1" dirty="0" smtClean="0">
                <a:solidFill>
                  <a:srgbClr val="858585"/>
                </a:solidFill>
              </a:rPr>
              <a:t>prevencija</a:t>
            </a:r>
            <a:r>
              <a:rPr lang="lt-LT" dirty="0" smtClean="0">
                <a:solidFill>
                  <a:srgbClr val="858585"/>
                </a:solidFill>
              </a:rPr>
              <a:t> yra geriausias įrankis prieš baudas/pasekmes. Jeigu yra sunkumų, ar vienam per sunku susidoroti su situacija – </a:t>
            </a:r>
            <a:r>
              <a:rPr lang="lt-LT" dirty="0" err="1" smtClean="0">
                <a:solidFill>
                  <a:srgbClr val="858585"/>
                </a:solidFill>
              </a:rPr>
              <a:t>praš</a:t>
            </a:r>
            <a:r>
              <a:rPr lang="sv-SE" dirty="0" smtClean="0">
                <a:solidFill>
                  <a:srgbClr val="858585"/>
                </a:solidFill>
              </a:rPr>
              <a:t>y</a:t>
            </a:r>
            <a:r>
              <a:rPr lang="lt-LT" dirty="0" err="1" smtClean="0">
                <a:solidFill>
                  <a:srgbClr val="858585"/>
                </a:solidFill>
              </a:rPr>
              <a:t>kime</a:t>
            </a:r>
            <a:r>
              <a:rPr lang="lt-LT" dirty="0" smtClean="0">
                <a:solidFill>
                  <a:srgbClr val="858585"/>
                </a:solidFill>
              </a:rPr>
              <a:t> pagalbos, es</a:t>
            </a:r>
            <a:r>
              <a:rPr lang="en-US" dirty="0" err="1" smtClean="0">
                <a:solidFill>
                  <a:srgbClr val="858585"/>
                </a:solidFill>
              </a:rPr>
              <a:t>ame</a:t>
            </a:r>
            <a:r>
              <a:rPr lang="lt-LT" dirty="0" smtClean="0">
                <a:solidFill>
                  <a:srgbClr val="858585"/>
                </a:solidFill>
              </a:rPr>
              <a:t> ne vien</a:t>
            </a:r>
            <a:r>
              <a:rPr lang="en-US" dirty="0" err="1" smtClean="0">
                <a:solidFill>
                  <a:srgbClr val="858585"/>
                </a:solidFill>
              </a:rPr>
              <a:t>i</a:t>
            </a:r>
            <a:r>
              <a:rPr lang="lt-LT" dirty="0" smtClean="0">
                <a:solidFill>
                  <a:srgbClr val="858585"/>
                </a:solidFill>
              </a:rPr>
              <a:t>, kartu mes galime daugiau.</a:t>
            </a:r>
          </a:p>
          <a:p>
            <a:pPr algn="just">
              <a:lnSpc>
                <a:spcPct val="120000"/>
              </a:lnSpc>
              <a:buNone/>
            </a:pPr>
            <a:endParaRPr lang="lt-LT" dirty="0" smtClean="0">
              <a:solidFill>
                <a:srgbClr val="858585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Renkimės pagal reikalavimus, taip rodysime ir pelnysime aplinkinių pagarbą. Moterys – juodi getrai, juodi sijonai arba juodos kelnės (klasikinių kelnių tipo) teisėjavimo marškinėliai ir/ar sportinis džemperis. Vyrams – juodos kelnės (klasikinių kelnių tipo), teisėjavimo marškinėliai ir/ar sportinis džemperis.</a:t>
            </a:r>
            <a:endParaRPr lang="lt-LT" dirty="0">
              <a:solidFill>
                <a:srgbClr val="8585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52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93774"/>
            <a:ext cx="7024744" cy="1143000"/>
          </a:xfrm>
        </p:spPr>
        <p:txBody>
          <a:bodyPr/>
          <a:lstStyle/>
          <a:p>
            <a:r>
              <a:rPr lang="lt-LT" dirty="0" smtClean="0"/>
              <a:t>Teisėjavimas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 algn="ctr">
              <a:lnSpc>
                <a:spcPct val="120000"/>
              </a:lnSpc>
              <a:buNone/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SITUACIJOS  ATPAŽINIMAS </a:t>
            </a:r>
          </a:p>
          <a:p>
            <a:pPr marL="68580" indent="0" algn="ctr">
              <a:lnSpc>
                <a:spcPct val="120000"/>
              </a:lnSpc>
              <a:buNone/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SĄMONINGUMAS PRIIMANT SPRENDIMĄ </a:t>
            </a:r>
            <a:r>
              <a:rPr lang="lt-L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sv-S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VEIKSMAS</a:t>
            </a:r>
            <a:endParaRPr lang="lt-LT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8580" indent="0">
              <a:lnSpc>
                <a:spcPct val="120000"/>
              </a:lnSpc>
              <a:buNone/>
            </a:pPr>
            <a:endParaRPr lang="lt-LT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Siekiamybė </a:t>
            </a:r>
            <a:r>
              <a:rPr lang="lt-L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tikslus, nuoseklus sprendimų priėmimas.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Švilpiame, </a:t>
            </a:r>
            <a:r>
              <a:rPr lang="lt-LT" sz="2000" dirty="0" smtClean="0">
                <a:solidFill>
                  <a:srgbClr val="858585"/>
                </a:solidFill>
              </a:rPr>
              <a:t>tik tokiu atveju</a:t>
            </a: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kuomet būtina.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Komandinis darbas su kolegomis aikštelėje ir </a:t>
            </a:r>
            <a:r>
              <a:rPr lang="lt-LT" sz="2000" dirty="0" smtClean="0">
                <a:solidFill>
                  <a:srgbClr val="858585"/>
                </a:solidFill>
              </a:rPr>
              <a:t>sekretoriate, rungtynių metu </a:t>
            </a: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 po jų.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Bendravimas su komandomis </a:t>
            </a:r>
            <a:r>
              <a:rPr lang="lt-L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dalykiškas, bet mandagus ir sąžiningas.</a:t>
            </a:r>
          </a:p>
          <a:p>
            <a:pPr algn="just">
              <a:lnSpc>
                <a:spcPct val="120000"/>
              </a:lnSpc>
            </a:pPr>
            <a:r>
              <a:rPr lang="lt-LT" sz="2000" dirty="0" smtClean="0">
                <a:solidFill>
                  <a:srgbClr val="858585"/>
                </a:solidFill>
              </a:rPr>
              <a:t>Turime būti pavyzdžiu, kontroliuoti savo emocijas bei parodyti sąmoningumą. Esant būtinybei elgtis </a:t>
            </a:r>
            <a:r>
              <a:rPr lang="lt-LT" sz="2000" dirty="0">
                <a:solidFill>
                  <a:srgbClr val="858585"/>
                </a:solidFill>
              </a:rPr>
              <a:t>griežtai, </a:t>
            </a:r>
            <a:r>
              <a:rPr lang="lt-LT" sz="2000" dirty="0" smtClean="0">
                <a:solidFill>
                  <a:srgbClr val="858585"/>
                </a:solidFill>
              </a:rPr>
              <a:t>bet </a:t>
            </a:r>
            <a:r>
              <a:rPr lang="lt-LT" sz="2000" dirty="0">
                <a:solidFill>
                  <a:srgbClr val="858585"/>
                </a:solidFill>
              </a:rPr>
              <a:t>be </a:t>
            </a:r>
            <a:r>
              <a:rPr lang="lt-LT" sz="2000" dirty="0" smtClean="0">
                <a:solidFill>
                  <a:srgbClr val="858585"/>
                </a:solidFill>
              </a:rPr>
              <a:t>pykčio,</a:t>
            </a:r>
            <a:r>
              <a:rPr lang="sv-SE" sz="2000" dirty="0" smtClean="0">
                <a:solidFill>
                  <a:srgbClr val="858585"/>
                </a:solidFill>
              </a:rPr>
              <a:t> atvirai ir s</a:t>
            </a:r>
            <a:r>
              <a:rPr lang="lt-LT" sz="2000" dirty="0" smtClean="0">
                <a:solidFill>
                  <a:srgbClr val="858585"/>
                </a:solidFill>
              </a:rPr>
              <a:t>ąžiningai parodant kad netinkamas elgesys nebus toleruojamas.</a:t>
            </a:r>
            <a:endParaRPr lang="en-US" sz="2000" dirty="0">
              <a:solidFill>
                <a:srgbClr val="858585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868144" y="2465481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718665" y="2780928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64704"/>
            <a:ext cx="7024744" cy="710952"/>
          </a:xfrm>
        </p:spPr>
        <p:txBody>
          <a:bodyPr/>
          <a:lstStyle/>
          <a:p>
            <a:r>
              <a:rPr lang="lt-LT" dirty="0" smtClean="0"/>
              <a:t>Sekretoriavimas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76602"/>
            <a:ext cx="7272924" cy="447362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lt-LT" sz="1200" dirty="0" smtClean="0">
                <a:solidFill>
                  <a:srgbClr val="858585"/>
                </a:solidFill>
              </a:rPr>
              <a:t>Prieš rungtynes sekretorius turi patikrinti aikštę (tvarkingi vartai, bortai, aikštė, atsarginių suoleliai, vieta žaidėjams gavusiems korteles). </a:t>
            </a:r>
          </a:p>
          <a:p>
            <a:pPr algn="just">
              <a:lnSpc>
                <a:spcPct val="120000"/>
              </a:lnSpc>
            </a:pPr>
            <a:r>
              <a:rPr lang="lt-LT" sz="1200" dirty="0" smtClean="0">
                <a:solidFill>
                  <a:srgbClr val="858585"/>
                </a:solidFill>
              </a:rPr>
              <a:t>Prieš rungtynes sekretorius turi gauti komandos paraišką, kurioje surašyti 12 žaidėjų ir aptarnaujantis personalas. Užtikrinti, kad ant atsarginių suolelio yra tik tie asmenys, kurie įrašyti į paraišką.</a:t>
            </a:r>
          </a:p>
          <a:p>
            <a:pPr algn="just">
              <a:lnSpc>
                <a:spcPct val="120000"/>
              </a:lnSpc>
            </a:pPr>
            <a:r>
              <a:rPr lang="lt-LT" sz="1200" dirty="0" smtClean="0">
                <a:solidFill>
                  <a:srgbClr val="858585"/>
                </a:solidFill>
              </a:rPr>
              <a:t>Prieš rungtynes patikrinti žaidėjų aprangas. Jos turi būti vienodos ir tvarkingos. Pamačius neatitikimus – kalbėtis su komandos treneriu ir prašyti pataisyti situaciją. Jei situacijos pakeisti negalima – priimti sprendimą, kuris būtų pozityvus tiek komandai, tiek teisėjų ir sekretoriato asmenims.</a:t>
            </a:r>
          </a:p>
          <a:p>
            <a:pPr algn="just">
              <a:lnSpc>
                <a:spcPct val="120000"/>
              </a:lnSpc>
            </a:pPr>
            <a:r>
              <a:rPr lang="lt-LT" sz="1200" dirty="0" smtClean="0">
                <a:solidFill>
                  <a:srgbClr val="858585"/>
                </a:solidFill>
              </a:rPr>
              <a:t>Rungtynių </a:t>
            </a:r>
            <a:r>
              <a:rPr lang="lt-LT" sz="1200" dirty="0">
                <a:solidFill>
                  <a:srgbClr val="858585"/>
                </a:solidFill>
              </a:rPr>
              <a:t>sekretorius atsakingas už laiko kontroliavimą, įvarčių registravimą, korteles, drausmės palaikymą atsarginių žaidėjų, trenerių, komandų vadovų atžvilgiu. </a:t>
            </a:r>
            <a:endParaRPr lang="lt-LT" sz="1200" dirty="0" smtClean="0">
              <a:solidFill>
                <a:srgbClr val="858585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lt-LT" sz="1200" dirty="0" smtClean="0">
                <a:solidFill>
                  <a:srgbClr val="858585"/>
                </a:solidFill>
              </a:rPr>
              <a:t>Prie sekretoriato stalelio gali sėdėti tik: sekretorius, med. atstovas, atsarginis teisėjas (jei toks yra). Visi kiti pašaliniai asmenys negali būti sekretoriato zonoje. </a:t>
            </a:r>
          </a:p>
          <a:p>
            <a:pPr algn="just">
              <a:lnSpc>
                <a:spcPct val="120000"/>
              </a:lnSpc>
            </a:pPr>
            <a:r>
              <a:rPr lang="lt-LT" sz="1200" dirty="0" smtClean="0">
                <a:solidFill>
                  <a:srgbClr val="858585"/>
                </a:solidFill>
              </a:rPr>
              <a:t>Būti atidiems, nepasiduoti aplinkinių provokacijoms, kreipti dėmesį į kiekvieną teisėjo švilpuką. </a:t>
            </a:r>
          </a:p>
          <a:p>
            <a:pPr algn="just">
              <a:lnSpc>
                <a:spcPct val="120000"/>
              </a:lnSpc>
            </a:pPr>
            <a:r>
              <a:rPr lang="lt-LT" sz="1200" dirty="0" smtClean="0">
                <a:solidFill>
                  <a:srgbClr val="858585"/>
                </a:solidFill>
              </a:rPr>
              <a:t>Sekretoriatas turi stebėti ir užfiksuoti drausmės pažeidimus, kurių teisėja</a:t>
            </a:r>
            <a:r>
              <a:rPr lang="sv-SE" sz="1200" dirty="0" smtClean="0">
                <a:solidFill>
                  <a:srgbClr val="858585"/>
                </a:solidFill>
              </a:rPr>
              <a:t>i neturi galimyb</a:t>
            </a:r>
            <a:r>
              <a:rPr lang="lt-LT" sz="1200" dirty="0" smtClean="0">
                <a:solidFill>
                  <a:srgbClr val="858585"/>
                </a:solidFill>
              </a:rPr>
              <a:t>ės pastebėti, pamatyti (pvz. kitoje aikštės pusėje nei vyksta žaidimas, prie komandos suolelio, sekretoriato)</a:t>
            </a:r>
          </a:p>
          <a:p>
            <a:pPr algn="just">
              <a:lnSpc>
                <a:spcPct val="120000"/>
              </a:lnSpc>
            </a:pPr>
            <a:r>
              <a:rPr lang="lt-LT" sz="1200" dirty="0" smtClean="0">
                <a:solidFill>
                  <a:srgbClr val="858585"/>
                </a:solidFill>
              </a:rPr>
              <a:t>Sekretoriatas, po prašymo ir įspėjimo, turi teisę išsiųsti komandos personalą ar žaidėjus, kurie sėdėdami ant komandos suolelio naudoja keiksmažodžius kitų žaidėjų, teisėjų ar sekretoriato atžvilgiu, įžeidinėja ar kitais būdais rodo nepagarbą, į rūbinę. </a:t>
            </a:r>
          </a:p>
          <a:p>
            <a:pPr algn="just">
              <a:lnSpc>
                <a:spcPct val="120000"/>
              </a:lnSpc>
            </a:pPr>
            <a:endParaRPr lang="lt-LT" sz="1200" dirty="0">
              <a:solidFill>
                <a:srgbClr val="8585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9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Standartai teisėjaujant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endParaRPr lang="lt-LT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Pradėti nuo geriausio, ką mokame ir sugebame.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Pastangos pirmomis sekundėmis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</a:t>
            </a: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mažiau darbo vėliau: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pirmas baudas – akcentuoti (švilpuku), taip demonstruojant, kas šiose rungtynėse bus netoleruojama;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komandoms “perskaičius” teisėjų žinutę, skirti kuo daugiau persvarų;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jeigu viena po kitos seka 3 baudos (nesvarbu kurios komandos) – grįžtame prie kontrolės;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svarbu viskas: kamuolio įžaidimas, atstumas tarp varžovų (</a:t>
            </a:r>
            <a:r>
              <a:rPr lang="lt-LT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playing</a:t>
            </a: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t-LT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distance</a:t>
            </a: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), „dvikovos” lazda ir be jų, trukdymas greitai įžaisti, žaidimas kūno korpusu;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lt-L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nepamirštame ir “psichologinio klimato” kontrolės - žaidėjų asmeniniai prieštaravimai teisėjui turi būti pastebėti (teisėjo griežtu švilpuko signalu, žodžiu, arba suprantamais ranku judesiais), o esant būtinumui – baudžiami.</a:t>
            </a:r>
          </a:p>
          <a:p>
            <a:pPr marL="68580" indent="0">
              <a:lnSpc>
                <a:spcPct val="120000"/>
              </a:lnSpc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5970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r>
              <a:rPr lang="lt-LT" sz="3200" dirty="0" smtClean="0">
                <a:solidFill>
                  <a:srgbClr val="92D050"/>
                </a:solidFill>
              </a:rPr>
              <a:t>Lietuvoje taikomi standartai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176464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Rungtynių laikas - 4 kėliniai po 10 minučių. Pertraukos tarp 1 ir 2 bei 3 ir 4 kėlinių – po 1 minutę, didžiajai pertraukai tarp 2 ir 3 kėlinių skirta – 3 minutės.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Tik primename, kad nėra minučių pertraukėlių, kurias komandos galėjo paimti.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Komandos nebesikeičia “suoleliais” tarp kėlinių.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Nebėra žaidėjų su vartininko privilegijomis, tad kiekvienas vartininko pakeitimas aikštės žaidėju yra skaičiuojamas kaip pakeitimas (galimi tik 2 kartai). Kai vartininkas keičia vartininką – keitimai nėra skaičiuojami kaip vartininko keitimai</a:t>
            </a:r>
            <a:r>
              <a:rPr lang="lt-LT" dirty="0" smtClean="0">
                <a:solidFill>
                  <a:schemeClr val="bg1">
                    <a:lumMod val="50000"/>
                  </a:schemeClr>
                </a:solidFill>
              </a:rPr>
              <a:t>. Kai skiriamas Baudinys (7 m) – vartininko pasikeitimai nėra skaičiuojami. Vartininkai keičiasi taip pat kaip ir žaidėjai, t. y. pasikeitimas vyksta zonoje 3 metrai nuo centro linijos savo suolelio pusėje,</a:t>
            </a:r>
            <a:r>
              <a:rPr lang="lt-LT" dirty="0">
                <a:solidFill>
                  <a:schemeClr val="bg1">
                    <a:lumMod val="50000"/>
                  </a:schemeClr>
                </a:solidFill>
              </a:rPr>
              <a:t> išėjus iš </a:t>
            </a:r>
            <a:r>
              <a:rPr lang="lt-LT" dirty="0" smtClean="0">
                <a:solidFill>
                  <a:schemeClr val="bg1">
                    <a:lumMod val="50000"/>
                  </a:schemeClr>
                </a:solidFill>
              </a:rPr>
              <a:t>aikštės vienam ir tik </a:t>
            </a:r>
            <a:r>
              <a:rPr lang="lt-LT" dirty="0">
                <a:solidFill>
                  <a:schemeClr val="bg1">
                    <a:lumMod val="50000"/>
                  </a:schemeClr>
                </a:solidFill>
              </a:rPr>
              <a:t>tada </a:t>
            </a:r>
            <a:r>
              <a:rPr lang="lt-LT" dirty="0" smtClean="0">
                <a:solidFill>
                  <a:schemeClr val="bg1">
                    <a:lumMod val="50000"/>
                  </a:schemeClr>
                </a:solidFill>
              </a:rPr>
              <a:t>įėjus kitam, laikas – nestabdomas,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chemeClr val="bg1">
                    <a:lumMod val="50000"/>
                  </a:schemeClr>
                </a:solidFill>
              </a:rPr>
              <a:t>Paskyrus </a:t>
            </a:r>
            <a:r>
              <a:rPr lang="lt-LT" dirty="0">
                <a:solidFill>
                  <a:schemeClr val="bg1">
                    <a:lumMod val="50000"/>
                  </a:schemeClr>
                </a:solidFill>
              </a:rPr>
              <a:t>MK laikas yra stabdomas. MK pasiruošti skiriama ne daugiau kaip 30 s. Šį laiką kontroliuoja aikštės teisėjas. MK įžaidžiamas teisėjo švilpuku.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chemeClr val="bg1">
                    <a:lumMod val="50000"/>
                  </a:schemeClr>
                </a:solidFill>
              </a:rPr>
              <a:t>Paskyrus </a:t>
            </a:r>
            <a:r>
              <a:rPr lang="lt-LT" dirty="0">
                <a:solidFill>
                  <a:schemeClr val="bg1">
                    <a:lumMod val="50000"/>
                  </a:schemeClr>
                </a:solidFill>
              </a:rPr>
              <a:t>pakartotinį MK (kai darant MK situaciją kamuoliukas nebuvo išriedėjęs daugiau 3 m už zonos) – laikas nestabdomas. Žaidėjams pasiruošti – laikas nėra skirtas. MK įžaidžiamas teisėjo švilpuku.</a:t>
            </a:r>
            <a:endParaRPr lang="en-US" dirty="0"/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Per Mažąjį kampinį (MK): gynėjas nesiginantis prie savo vartų turi stovėti puolėjų zonoje.</a:t>
            </a:r>
          </a:p>
          <a:p>
            <a:pPr algn="just">
              <a:lnSpc>
                <a:spcPct val="120000"/>
              </a:lnSpc>
            </a:pPr>
            <a:r>
              <a:rPr lang="lt-LT" b="1" dirty="0" smtClean="0">
                <a:solidFill>
                  <a:srgbClr val="FF0000"/>
                </a:solidFill>
              </a:rPr>
              <a:t>SVARBU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r>
              <a:rPr lang="en-US" dirty="0" smtClean="0">
                <a:solidFill>
                  <a:srgbClr val="858585"/>
                </a:solidFill>
              </a:rPr>
              <a:t> </a:t>
            </a:r>
            <a:r>
              <a:rPr lang="lt-LT" dirty="0" smtClean="0">
                <a:solidFill>
                  <a:srgbClr val="FF0000"/>
                </a:solidFill>
              </a:rPr>
              <a:t>Puolėjui MK situacijos metu anksčiau laiko kirtus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lt-LT" dirty="0" smtClean="0">
                <a:solidFill>
                  <a:srgbClr val="FF0000"/>
                </a:solidFill>
              </a:rPr>
              <a:t>liniją – puolėjas paduodantis MK turi palikti MK situaciją ir stovėti savo komandos zonoje (taisyklės 13.6. e).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FF0000"/>
                </a:solidFill>
              </a:rPr>
              <a:t>Per MK paduodantis žaidėjas po teisėjo </a:t>
            </a:r>
            <a:r>
              <a:rPr lang="lt-LT" dirty="0" smtClean="0">
                <a:solidFill>
                  <a:srgbClr val="FF0000"/>
                </a:solidFill>
              </a:rPr>
              <a:t>švilpuko turi </a:t>
            </a:r>
            <a:r>
              <a:rPr lang="lt-LT" dirty="0" smtClean="0">
                <a:solidFill>
                  <a:srgbClr val="FF0000"/>
                </a:solidFill>
              </a:rPr>
              <a:t>kuo greičiau paduoti kamuoliuką, negalima sukioti galvos, pečių linijos ir kitaip klaidinti gynėjų ar vilkinti laiko.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FF0000"/>
                </a:solidFill>
              </a:rPr>
              <a:t>Per MK, kai puolėjų paduotas </a:t>
            </a:r>
            <a:r>
              <a:rPr lang="lt-LT" b="1" dirty="0" smtClean="0">
                <a:solidFill>
                  <a:srgbClr val="FF0000"/>
                </a:solidFill>
              </a:rPr>
              <a:t>kamuoliukas sustabdomas zonoje </a:t>
            </a:r>
            <a:r>
              <a:rPr lang="lt-LT" dirty="0" smtClean="0">
                <a:solidFill>
                  <a:srgbClr val="FF0000"/>
                </a:solidFill>
              </a:rPr>
              <a:t>(t y. neišeina iš zonos) – </a:t>
            </a:r>
            <a:r>
              <a:rPr lang="lt-LT" b="1" dirty="0" smtClean="0">
                <a:solidFill>
                  <a:srgbClr val="FF0000"/>
                </a:solidFill>
              </a:rPr>
              <a:t>žaisti galime, bet mesti į vartus – draudžiama. Jeigu tik puolėjai daro metimą į vartus – fiksuojama pražanga ir kamuoliukas atiduodamas gynėjams. </a:t>
            </a:r>
            <a:r>
              <a:rPr lang="lt-LT" dirty="0" smtClean="0">
                <a:solidFill>
                  <a:srgbClr val="FF0000"/>
                </a:solidFill>
              </a:rPr>
              <a:t>Įvartis tokioje situacija gali būti pelnytas, </a:t>
            </a:r>
            <a:r>
              <a:rPr lang="lt-LT" b="1" dirty="0" smtClean="0">
                <a:solidFill>
                  <a:srgbClr val="FF0000"/>
                </a:solidFill>
              </a:rPr>
              <a:t>tik jeigu puolėjai „išveda“ kamuoliuką iš zonos </a:t>
            </a:r>
            <a:r>
              <a:rPr lang="lt-LT" dirty="0" smtClean="0">
                <a:solidFill>
                  <a:srgbClr val="FF0000"/>
                </a:solidFill>
              </a:rPr>
              <a:t>ir tada atlieka metimą, mušimą ar kitaip pagal taisykles pelno įvartį.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chemeClr val="bg1">
                    <a:lumMod val="50000"/>
                  </a:schemeClr>
                </a:solidFill>
              </a:rPr>
              <a:t>Gynėjas užsidėję kaukę/apsaugą per MK, turi ją nusiimti tuoj pat kai tik turės laiko, tačiau esant žaidybiniam momentui, kuomet tęsiamas aktyvus žaidimas bei jis nėra stabdomas teisėjo švilpuku – su kauke/apsaugomis esantis žaidėjas gali žaisti iki centro linijos. Jeigu žaidėjas su kauke/apsaugomis žaisdama su kamuoliuku, ar gindamasis </a:t>
            </a:r>
            <a:r>
              <a:rPr lang="lt-LT" b="1" dirty="0" smtClean="0">
                <a:solidFill>
                  <a:schemeClr val="bg1">
                    <a:lumMod val="50000"/>
                  </a:schemeClr>
                </a:solidFill>
              </a:rPr>
              <a:t>peržengia centro linija</a:t>
            </a:r>
            <a:r>
              <a:rPr lang="lt-LT" dirty="0" smtClean="0">
                <a:solidFill>
                  <a:schemeClr val="bg1">
                    <a:lumMod val="50000"/>
                  </a:schemeClr>
                </a:solidFill>
              </a:rPr>
              <a:t> – sušvilpiama pražanga ir kamuoliukas atiduodamas puolančiai komandai. </a:t>
            </a:r>
          </a:p>
          <a:p>
            <a:pPr algn="just">
              <a:lnSpc>
                <a:spcPct val="120000"/>
              </a:lnSpc>
            </a:pPr>
            <a:r>
              <a:rPr lang="en-US" dirty="0" err="1">
                <a:solidFill>
                  <a:srgbClr val="FF0000"/>
                </a:solidFill>
              </a:rPr>
              <a:t>Jei</a:t>
            </a:r>
            <a:r>
              <a:rPr lang="lt-LT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u </a:t>
            </a:r>
            <a:r>
              <a:rPr lang="lt-LT" dirty="0" smtClean="0">
                <a:solidFill>
                  <a:srgbClr val="FF0000"/>
                </a:solidFill>
              </a:rPr>
              <a:t>žaidėjas, </a:t>
            </a:r>
            <a:r>
              <a:rPr lang="lt-LT" dirty="0">
                <a:solidFill>
                  <a:srgbClr val="FF0000"/>
                </a:solidFill>
              </a:rPr>
              <a:t>nusiimtą veido kaukę ar kitą apsaugą (dažniausiai MK situacijos metu</a:t>
            </a:r>
            <a:r>
              <a:rPr lang="lt-LT" dirty="0" smtClean="0">
                <a:solidFill>
                  <a:srgbClr val="FF0000"/>
                </a:solidFill>
              </a:rPr>
              <a:t>), mesdamas iš aikštės</a:t>
            </a:r>
            <a:r>
              <a:rPr lang="lt-LT" dirty="0" smtClean="0">
                <a:solidFill>
                  <a:srgbClr val="FF0000"/>
                </a:solidFill>
              </a:rPr>
              <a:t> pataiko </a:t>
            </a:r>
            <a:r>
              <a:rPr lang="lt-LT" dirty="0">
                <a:solidFill>
                  <a:srgbClr val="FF0000"/>
                </a:solidFill>
              </a:rPr>
              <a:t>į kitos komandos žaidėją ar teisėją – skiriama </a:t>
            </a:r>
            <a:r>
              <a:rPr lang="lt-LT" dirty="0" smtClean="0">
                <a:solidFill>
                  <a:srgbClr val="FF0000"/>
                </a:solidFill>
              </a:rPr>
              <a:t>GELTONA </a:t>
            </a:r>
            <a:r>
              <a:rPr lang="lt-LT" dirty="0">
                <a:solidFill>
                  <a:srgbClr val="FF0000"/>
                </a:solidFill>
              </a:rPr>
              <a:t>KORTELĖ 2 min.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Jeigu puolėjai puldami lėtai įžaidžia kamuoliuką prieš gynėjų zoną – visi žaidėjai, net ir zonoje, turi būti atsitraukę 3 metrus.</a:t>
            </a:r>
          </a:p>
          <a:p>
            <a:pPr algn="just">
              <a:lnSpc>
                <a:spcPct val="120000"/>
              </a:lnSpc>
            </a:pPr>
            <a:endParaRPr lang="lt-LT" dirty="0" smtClean="0">
              <a:solidFill>
                <a:srgbClr val="85858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solidFill>
                  <a:srgbClr val="92D050"/>
                </a:solidFill>
              </a:rPr>
              <a:t>Lietuvoje taikomi standartai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FF0000"/>
                </a:solidFill>
              </a:rPr>
              <a:t>Pavojingas žaidimas: </a:t>
            </a:r>
          </a:p>
          <a:p>
            <a:pPr marL="68580" indent="0" algn="just">
              <a:lnSpc>
                <a:spcPct val="120000"/>
              </a:lnSpc>
              <a:buNone/>
            </a:pPr>
            <a:r>
              <a:rPr lang="lt-LT" dirty="0" smtClean="0">
                <a:solidFill>
                  <a:srgbClr val="FF0000"/>
                </a:solidFill>
              </a:rPr>
              <a:t>- </a:t>
            </a:r>
            <a:r>
              <a:rPr lang="lt-LT" dirty="0">
                <a:solidFill>
                  <a:srgbClr val="FF0000"/>
                </a:solidFill>
              </a:rPr>
              <a:t>kai žaidėjas stipriai muša kamuoliuką į kitos </a:t>
            </a:r>
            <a:r>
              <a:rPr lang="lt-LT" dirty="0" smtClean="0">
                <a:solidFill>
                  <a:srgbClr val="FF0000"/>
                </a:solidFill>
              </a:rPr>
              <a:t>komandos stabiliai stovinčio </a:t>
            </a:r>
            <a:r>
              <a:rPr lang="lt-LT" dirty="0">
                <a:solidFill>
                  <a:srgbClr val="FF0000"/>
                </a:solidFill>
              </a:rPr>
              <a:t>žaidėjo </a:t>
            </a:r>
            <a:r>
              <a:rPr lang="lt-LT" dirty="0" smtClean="0">
                <a:solidFill>
                  <a:srgbClr val="FF0000"/>
                </a:solidFill>
              </a:rPr>
              <a:t>lazdą, kuri yra pilnai paguldyta ir besiginančiojo kūno ploto ribose;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lt-LT" dirty="0" smtClean="0">
                <a:solidFill>
                  <a:srgbClr val="FF0000"/>
                </a:solidFill>
              </a:rPr>
              <a:t>atstumas tarp žaidėjų mažiau kaip 3 </a:t>
            </a:r>
            <a:r>
              <a:rPr lang="lt-LT" dirty="0" smtClean="0">
                <a:solidFill>
                  <a:srgbClr val="FF0000"/>
                </a:solidFill>
              </a:rPr>
              <a:t>m. Jeigu </a:t>
            </a:r>
            <a:r>
              <a:rPr lang="lt-LT" dirty="0" smtClean="0">
                <a:solidFill>
                  <a:srgbClr val="FF0000"/>
                </a:solidFill>
              </a:rPr>
              <a:t>žaidėjas su kamuoliuku, būdamas mažesniu atstumu nei 3 m., besiginančiam žaidėjui (situacija viršuje) skausmingai pataiko į ranką – GELTONA kortelė 2 min (į lazdą – pirmą kartą ŽALIA kortelės, kitos pasikartojančios pražangos baudžiamos griežčiau). Išimtinais </a:t>
            </a:r>
            <a:r>
              <a:rPr lang="lt-LT" dirty="0">
                <a:solidFill>
                  <a:srgbClr val="FF0000"/>
                </a:solidFill>
              </a:rPr>
              <a:t>atvejais, kai žaidėjo smūgis labai stiprus (dažniausiai vyrai), </a:t>
            </a:r>
            <a:r>
              <a:rPr lang="lt-LT" dirty="0" smtClean="0">
                <a:solidFill>
                  <a:srgbClr val="FF0000"/>
                </a:solidFill>
              </a:rPr>
              <a:t>tendencingas (kyla pavojus žaidėjų sveikatai) ir pavojingas, tai </a:t>
            </a:r>
            <a:r>
              <a:rPr lang="lt-LT" dirty="0">
                <a:solidFill>
                  <a:srgbClr val="FF0000"/>
                </a:solidFill>
              </a:rPr>
              <a:t>pataikius į ranką </a:t>
            </a:r>
            <a:r>
              <a:rPr lang="lt-LT" dirty="0" smtClean="0">
                <a:solidFill>
                  <a:srgbClr val="FF0000"/>
                </a:solidFill>
              </a:rPr>
              <a:t>– </a:t>
            </a:r>
            <a:r>
              <a:rPr lang="lt-LT" dirty="0" smtClean="0">
                <a:solidFill>
                  <a:srgbClr val="FF0000"/>
                </a:solidFill>
              </a:rPr>
              <a:t>mušančiam skiriama </a:t>
            </a:r>
            <a:r>
              <a:rPr lang="lt-LT" dirty="0">
                <a:solidFill>
                  <a:srgbClr val="FF0000"/>
                </a:solidFill>
              </a:rPr>
              <a:t>geltona </a:t>
            </a:r>
            <a:r>
              <a:rPr lang="lt-LT" dirty="0">
                <a:solidFill>
                  <a:srgbClr val="FF0000"/>
                </a:solidFill>
              </a:rPr>
              <a:t>kortele, net esant atstumui </a:t>
            </a:r>
            <a:r>
              <a:rPr lang="lt-LT" dirty="0" smtClean="0">
                <a:solidFill>
                  <a:srgbClr val="FF0000"/>
                </a:solidFill>
              </a:rPr>
              <a:t> pvz. 5 m;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lt-LT" dirty="0">
                <a:solidFill>
                  <a:srgbClr val="FF0000"/>
                </a:solidFill>
              </a:rPr>
              <a:t>Jeigu žaidėjas su </a:t>
            </a:r>
            <a:r>
              <a:rPr lang="lt-LT" dirty="0" smtClean="0">
                <a:solidFill>
                  <a:srgbClr val="FF0000"/>
                </a:solidFill>
              </a:rPr>
              <a:t>kamuoliuku padaro apsisukimą vietoje ir sužaidžia pavojingai į besiginantį žaidėją (situacija viršuje) – gali būti GELTONA kortelė ir 4 min.</a:t>
            </a:r>
          </a:p>
          <a:p>
            <a:pPr algn="just">
              <a:lnSpc>
                <a:spcPct val="120000"/>
              </a:lnSpc>
            </a:pPr>
            <a:r>
              <a:rPr lang="lt-LT" b="1" dirty="0" smtClean="0">
                <a:solidFill>
                  <a:srgbClr val="FF0000"/>
                </a:solidFill>
              </a:rPr>
              <a:t>Mušimas ar smūgis (salėje neleistinas mušimo būdas)? </a:t>
            </a:r>
            <a:r>
              <a:rPr lang="lt-LT" dirty="0" smtClean="0">
                <a:solidFill>
                  <a:srgbClr val="FF0000"/>
                </a:solidFill>
              </a:rPr>
              <a:t>Jeigu perduodant kamuoliuką mušimu tarp lazdos ir kamuoliuko yra didesnis atstumas nei 50 cm – tai traktuojama kaip smūgis ir fiksuojama pražanga.</a:t>
            </a:r>
          </a:p>
          <a:p>
            <a:pPr algn="just">
              <a:lnSpc>
                <a:spcPct val="120000"/>
              </a:lnSpc>
            </a:pPr>
            <a:r>
              <a:rPr lang="lt-LT" b="1" dirty="0" smtClean="0">
                <a:solidFill>
                  <a:srgbClr val="FF0000"/>
                </a:solidFill>
              </a:rPr>
              <a:t>Netyčia pakilęs kamuoliukas</a:t>
            </a:r>
            <a:r>
              <a:rPr lang="en-US" b="1" dirty="0" smtClean="0">
                <a:solidFill>
                  <a:srgbClr val="FF0000"/>
                </a:solidFill>
              </a:rPr>
              <a:t>! </a:t>
            </a:r>
            <a:r>
              <a:rPr lang="en-US" b="1" dirty="0" err="1" smtClean="0">
                <a:solidFill>
                  <a:srgbClr val="FF0000"/>
                </a:solidFill>
              </a:rPr>
              <a:t>Vadovaujantis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taisykli</a:t>
            </a:r>
            <a:r>
              <a:rPr lang="lt-LT" b="1" dirty="0" smtClean="0">
                <a:solidFill>
                  <a:srgbClr val="FF0000"/>
                </a:solidFill>
              </a:rPr>
              <a:t>ų</a:t>
            </a:r>
            <a:r>
              <a:rPr lang="en-US" b="1" dirty="0" smtClean="0">
                <a:solidFill>
                  <a:srgbClr val="FF0000"/>
                </a:solidFill>
              </a:rPr>
              <a:t> 9.9. </a:t>
            </a:r>
            <a:r>
              <a:rPr lang="lt-LT" b="1" dirty="0" smtClean="0">
                <a:solidFill>
                  <a:srgbClr val="FF0000"/>
                </a:solidFill>
              </a:rPr>
              <a:t>papunkčiu, jeigu kamuoliukas netyčia pakilo iki 100 mm (iki 10 cm, t. y. mažas </a:t>
            </a:r>
            <a:r>
              <a:rPr lang="lt-LT" b="1" dirty="0" err="1" smtClean="0">
                <a:solidFill>
                  <a:srgbClr val="FF0000"/>
                </a:solidFill>
              </a:rPr>
              <a:t>sprindžiukas</a:t>
            </a:r>
            <a:r>
              <a:rPr lang="lt-LT" b="1" dirty="0" smtClean="0">
                <a:solidFill>
                  <a:srgbClr val="FF0000"/>
                </a:solidFill>
              </a:rPr>
              <a:t>) ir nėra šalia kitos komandos žaidėjo, kuris turi realią galimybę su lazda sužaisti šį kamuoliuką – galima tęsti žaisti (taisyklė galioja ir zonoje, bet turime tinkamai įvertinti kamuoliuko pakilimą iki 100 mm bei bendrą žaidybinę situaciją). Pakilus daugiau 100 mm – vertiname, kur yra kitos komandos žaidėjai ir bendrą situacijos kontekstą.</a:t>
            </a:r>
          </a:p>
          <a:p>
            <a:pPr algn="just">
              <a:lnSpc>
                <a:spcPct val="120000"/>
              </a:lnSpc>
            </a:pPr>
            <a:r>
              <a:rPr lang="lt-LT" sz="2500" dirty="0" smtClean="0">
                <a:solidFill>
                  <a:srgbClr val="858585"/>
                </a:solidFill>
              </a:rPr>
              <a:t>Priminimas</a:t>
            </a:r>
            <a:r>
              <a:rPr lang="lt-LT" sz="2500" dirty="0">
                <a:solidFill>
                  <a:srgbClr val="858585"/>
                </a:solidFill>
              </a:rPr>
              <a:t>, kad prasidėjus žaidimui – jeigu aikštėje yra daugiau žaidėjų nei numatyta taisyklėse: </a:t>
            </a:r>
          </a:p>
          <a:p>
            <a:pPr marL="365760" lvl="1" indent="0" algn="just">
              <a:lnSpc>
                <a:spcPct val="120000"/>
              </a:lnSpc>
              <a:buNone/>
            </a:pPr>
            <a:r>
              <a:rPr lang="lt-LT" sz="2500" dirty="0">
                <a:solidFill>
                  <a:srgbClr val="858585"/>
                </a:solidFill>
              </a:rPr>
              <a:t>1) Stabdomas laikas </a:t>
            </a:r>
          </a:p>
          <a:p>
            <a:pPr marL="365760" lvl="1" indent="0" algn="just">
              <a:lnSpc>
                <a:spcPct val="120000"/>
              </a:lnSpc>
              <a:buNone/>
            </a:pPr>
            <a:r>
              <a:rPr lang="lt-LT" sz="2500" dirty="0">
                <a:solidFill>
                  <a:srgbClr val="858585"/>
                </a:solidFill>
              </a:rPr>
              <a:t>2) Naujai į aikštelę įėjęs žaidėjas – turi išeiti. Pasilieka – 6 žaidėjai </a:t>
            </a:r>
          </a:p>
          <a:p>
            <a:pPr marL="365760" lvl="1" indent="0" algn="just">
              <a:lnSpc>
                <a:spcPct val="120000"/>
              </a:lnSpc>
              <a:buNone/>
            </a:pPr>
            <a:r>
              <a:rPr lang="lt-LT" sz="2500" dirty="0">
                <a:solidFill>
                  <a:srgbClr val="858585"/>
                </a:solidFill>
              </a:rPr>
              <a:t>3) Skiriamas mažasis kampinis į tos komandos vartus, kuri pažeidė taisykles. </a:t>
            </a:r>
          </a:p>
          <a:p>
            <a:pPr marL="365760" lvl="1" indent="0" algn="just">
              <a:lnSpc>
                <a:spcPct val="120000"/>
              </a:lnSpc>
              <a:buNone/>
            </a:pPr>
            <a:r>
              <a:rPr lang="lt-LT" sz="2500" dirty="0">
                <a:solidFill>
                  <a:srgbClr val="858585"/>
                </a:solidFill>
              </a:rPr>
              <a:t>4) Situacijai kartojantis – kortelė kapitonui</a:t>
            </a:r>
            <a:r>
              <a:rPr lang="lt-LT" sz="2500" dirty="0" smtClean="0">
                <a:solidFill>
                  <a:srgbClr val="858585"/>
                </a:solidFill>
              </a:rPr>
              <a:t>.</a:t>
            </a:r>
          </a:p>
          <a:p>
            <a:pPr marL="365760" lvl="1" indent="0" algn="just">
              <a:lnSpc>
                <a:spcPct val="120000"/>
              </a:lnSpc>
              <a:buNone/>
            </a:pPr>
            <a:endParaRPr lang="lt-LT" dirty="0" smtClean="0">
              <a:solidFill>
                <a:srgbClr val="858585"/>
              </a:solidFill>
            </a:endParaRPr>
          </a:p>
          <a:p>
            <a:pPr marL="365760" lvl="1" indent="0" algn="just">
              <a:lnSpc>
                <a:spcPct val="120000"/>
              </a:lnSpc>
              <a:buNone/>
            </a:pPr>
            <a:endParaRPr lang="lt-LT" dirty="0">
              <a:solidFill>
                <a:srgbClr val="8585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6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Žalia kortelė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Pašalinimas 1 minutei. </a:t>
            </a:r>
            <a:endParaRPr lang="lt-LT" dirty="0">
              <a:solidFill>
                <a:srgbClr val="858585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Laikas pradedamas skaičiuoti, kai tik nubaustas žaidėjas atsisėda prie sekretoriato, nurodytoje vietoje.</a:t>
            </a:r>
            <a:r>
              <a:rPr lang="en-US" dirty="0" smtClean="0">
                <a:solidFill>
                  <a:srgbClr val="858585"/>
                </a:solidFill>
              </a:rPr>
              <a:t> </a:t>
            </a:r>
            <a:endParaRPr lang="en-US" dirty="0">
              <a:solidFill>
                <a:srgbClr val="858585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Žaidimas pradedamas iš karto – nelaukiant, kol žaidėjas paliks aikštelę (išskyrus vartininką). Jeigu žaidėjas bando dalyvauti žaidime ar nepasišalina iš karto – baudžiamas  geltona kortele.</a:t>
            </a:r>
          </a:p>
          <a:p>
            <a:pPr algn="just">
              <a:lnSpc>
                <a:spcPct val="120000"/>
              </a:lnSpc>
            </a:pPr>
            <a:r>
              <a:rPr lang="lt-LT" dirty="0" smtClean="0">
                <a:solidFill>
                  <a:srgbClr val="858585"/>
                </a:solidFill>
              </a:rPr>
              <a:t>ŽALIA </a:t>
            </a:r>
            <a:r>
              <a:rPr lang="lt-LT" dirty="0">
                <a:solidFill>
                  <a:srgbClr val="858585"/>
                </a:solidFill>
              </a:rPr>
              <a:t>– NĖRA GELTONOS „PAKAITALAS</a:t>
            </a:r>
            <a:r>
              <a:rPr lang="lt-LT" dirty="0" smtClean="0">
                <a:solidFill>
                  <a:srgbClr val="858585"/>
                </a:solidFill>
              </a:rPr>
              <a:t>“.</a:t>
            </a:r>
          </a:p>
          <a:p>
            <a:pPr algn="just">
              <a:lnSpc>
                <a:spcPct val="120000"/>
              </a:lnSpc>
            </a:pPr>
            <a:r>
              <a:rPr lang="lt-LT" dirty="0">
                <a:solidFill>
                  <a:srgbClr val="858585"/>
                </a:solidFill>
              </a:rPr>
              <a:t>Ž</a:t>
            </a:r>
            <a:r>
              <a:rPr lang="lt-LT" dirty="0" smtClean="0">
                <a:solidFill>
                  <a:srgbClr val="858585"/>
                </a:solidFill>
              </a:rPr>
              <a:t>aidėjas per vienas rungtynes gali gauti 2 žalias korteles, bet pražangos turi būti skirtingos.</a:t>
            </a:r>
            <a:r>
              <a:rPr lang="lt-LT" dirty="0">
                <a:solidFill>
                  <a:srgbClr val="858585"/>
                </a:solidFill>
              </a:rPr>
              <a:t> </a:t>
            </a:r>
            <a:endParaRPr lang="lt-LT" dirty="0" smtClean="0">
              <a:solidFill>
                <a:srgbClr val="858585"/>
              </a:solidFill>
            </a:endParaRPr>
          </a:p>
          <a:p>
            <a:pPr marL="68580" indent="0" algn="ctr">
              <a:lnSpc>
                <a:spcPct val="120000"/>
              </a:lnSpc>
              <a:buNone/>
            </a:pPr>
            <a:endParaRPr lang="lt-LT" sz="2800" dirty="0" smtClean="0">
              <a:solidFill>
                <a:srgbClr val="858585"/>
              </a:solidFill>
            </a:endParaRPr>
          </a:p>
          <a:p>
            <a:pPr marL="68580" indent="0" algn="ctr">
              <a:lnSpc>
                <a:spcPct val="120000"/>
              </a:lnSpc>
              <a:buNone/>
            </a:pPr>
            <a:r>
              <a:rPr lang="lt-LT" sz="3600" dirty="0" smtClean="0">
                <a:solidFill>
                  <a:srgbClr val="858585"/>
                </a:solidFill>
              </a:rPr>
              <a:t>Teisėjai, būkime nuoseklūs – būkime suprantami </a:t>
            </a:r>
            <a:r>
              <a:rPr lang="lt-LT" sz="3600" dirty="0">
                <a:solidFill>
                  <a:srgbClr val="858585"/>
                </a:solidFill>
              </a:rPr>
              <a:t>– laiku </a:t>
            </a:r>
            <a:r>
              <a:rPr lang="lt-LT" sz="3600" dirty="0" smtClean="0">
                <a:solidFill>
                  <a:srgbClr val="858585"/>
                </a:solidFill>
              </a:rPr>
              <a:t>nustatykime </a:t>
            </a:r>
            <a:r>
              <a:rPr lang="lt-LT" sz="3600" dirty="0">
                <a:solidFill>
                  <a:srgbClr val="858585"/>
                </a:solidFill>
              </a:rPr>
              <a:t>standartus – </a:t>
            </a:r>
            <a:r>
              <a:rPr lang="lt-LT" sz="3600" dirty="0" smtClean="0">
                <a:solidFill>
                  <a:srgbClr val="858585"/>
                </a:solidFill>
              </a:rPr>
              <a:t>taip visi išvengsime staigmenų</a:t>
            </a:r>
            <a:r>
              <a:rPr lang="lt-LT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76158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Geltona kortelė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lt-LT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Pašalinimas 2 min, 4 min.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1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lt-LT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Minimumas - 2 min.</a:t>
            </a:r>
          </a:p>
          <a:p>
            <a:pPr algn="just">
              <a:lnSpc>
                <a:spcPct val="110000"/>
              </a:lnSpc>
            </a:pPr>
            <a:r>
              <a:rPr lang="lt-LT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Laikas pradedamas skaičiuoti, kai tik nubaustas žaidėjas </a:t>
            </a:r>
            <a:r>
              <a:rPr lang="lt-LT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atsisėda </a:t>
            </a:r>
            <a:r>
              <a:rPr lang="lt-LT" sz="1900" dirty="0" smtClean="0">
                <a:solidFill>
                  <a:srgbClr val="858585"/>
                </a:solidFill>
              </a:rPr>
              <a:t>nurodytoje vietoje.</a:t>
            </a:r>
            <a:r>
              <a:rPr lang="en-US" sz="1900" dirty="0" smtClean="0">
                <a:solidFill>
                  <a:srgbClr val="858585"/>
                </a:solidFill>
              </a:rPr>
              <a:t> </a:t>
            </a:r>
            <a:endParaRPr lang="en-US" sz="1900" dirty="0">
              <a:solidFill>
                <a:srgbClr val="858585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lt-LT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Žaidimą </a:t>
            </a:r>
            <a:r>
              <a:rPr lang="lt-LT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pradėdamas iš karto – nelaukiant, kol žaidėjas paliks aikštelę (išskyrus vartininką).</a:t>
            </a:r>
          </a:p>
          <a:p>
            <a:pPr algn="just">
              <a:lnSpc>
                <a:spcPct val="110000"/>
              </a:lnSpc>
            </a:pPr>
            <a:r>
              <a:rPr lang="lt-LT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Jeigu </a:t>
            </a:r>
            <a:r>
              <a:rPr lang="lt-LT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žaidėjas, gavęs kortelę, iš karto nepasišalina, ar išbėgdamas dar bando </a:t>
            </a:r>
            <a:r>
              <a:rPr lang="lt-LT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dalyvauti </a:t>
            </a:r>
            <a:r>
              <a:rPr lang="lt-LT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žaidime – BAUDOS LAIKAS PRATĘSIAMAS plius X minutės.</a:t>
            </a:r>
            <a:endParaRPr lang="lt-LT" sz="1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lt-LT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Žaidėjas per vienas rungtynes gali gauti 2 </a:t>
            </a:r>
            <a:r>
              <a:rPr lang="lt-LT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geltonas </a:t>
            </a:r>
            <a:r>
              <a:rPr lang="lt-LT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korteles, bet pražangos turi būti </a:t>
            </a:r>
            <a:r>
              <a:rPr lang="lt-LT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skirtingos </a:t>
            </a:r>
            <a:r>
              <a:rPr lang="lt-LT" sz="1900" dirty="0" smtClean="0">
                <a:solidFill>
                  <a:schemeClr val="bg1">
                    <a:lumMod val="50000"/>
                  </a:schemeClr>
                </a:solidFill>
              </a:rPr>
              <a:t>bei antros kortelės laikas jau </a:t>
            </a:r>
            <a:r>
              <a:rPr lang="lt-LT" sz="1900" dirty="0" err="1" smtClean="0">
                <a:solidFill>
                  <a:schemeClr val="bg1">
                    <a:lumMod val="50000"/>
                  </a:schemeClr>
                </a:solidFill>
              </a:rPr>
              <a:t>minimum</a:t>
            </a:r>
            <a:r>
              <a:rPr lang="lt-LT" sz="1900" dirty="0" smtClean="0">
                <a:solidFill>
                  <a:schemeClr val="bg1">
                    <a:lumMod val="50000"/>
                  </a:schemeClr>
                </a:solidFill>
              </a:rPr>
              <a:t> nuo 4 min.</a:t>
            </a:r>
            <a:endParaRPr lang="sv-SE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858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57283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1517</TotalTime>
  <Words>1876</Words>
  <Application>Microsoft Office PowerPoint</Application>
  <PresentationFormat>Demonstracija ekrane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5" baseType="lpstr">
      <vt:lpstr>Century Gothic</vt:lpstr>
      <vt:lpstr>Courier New</vt:lpstr>
      <vt:lpstr>Wingdings 2</vt:lpstr>
      <vt:lpstr>Austin</vt:lpstr>
      <vt:lpstr>Žolės riedulys LT_2024 (salės sezonas)</vt:lpstr>
      <vt:lpstr>Teisėjavimo ir sekretoriavimo etika</vt:lpstr>
      <vt:lpstr>Teisėjavimas</vt:lpstr>
      <vt:lpstr>Sekretoriavimas</vt:lpstr>
      <vt:lpstr>Standartai teisėjaujant</vt:lpstr>
      <vt:lpstr>Lietuvoje taikomi standartai</vt:lpstr>
      <vt:lpstr>Lietuvoje taikomi standartai</vt:lpstr>
      <vt:lpstr>Žalia kortelė</vt:lpstr>
      <vt:lpstr>Geltona kortelė</vt:lpstr>
      <vt:lpstr>Kortelių strategija</vt:lpstr>
      <vt:lpstr>IŠVADOS</vt:lpstr>
    </vt:vector>
  </TitlesOfParts>
  <Company>Swedbank AB (publ)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Žolės riedulio taisyklės 2015 (lauko sezonas)</dc:title>
  <dc:creator>Vilma Bagdanskienė</dc:creator>
  <cp:lastModifiedBy>Vilma Bagdanskienė</cp:lastModifiedBy>
  <cp:revision>120</cp:revision>
  <dcterms:created xsi:type="dcterms:W3CDTF">2015-04-13T14:11:46Z</dcterms:created>
  <dcterms:modified xsi:type="dcterms:W3CDTF">2024-01-12T09:08:00Z</dcterms:modified>
</cp:coreProperties>
</file>